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821" r:id="rId4"/>
    <p:sldMasterId id="2147483839" r:id="rId5"/>
    <p:sldMasterId id="2147483854" r:id="rId6"/>
    <p:sldMasterId id="2147483932" r:id="rId7"/>
  </p:sldMasterIdLst>
  <p:notesMasterIdLst>
    <p:notesMasterId r:id="rId27"/>
  </p:notesMasterIdLst>
  <p:handoutMasterIdLst>
    <p:handoutMasterId r:id="rId28"/>
  </p:handoutMasterIdLst>
  <p:sldIdLst>
    <p:sldId id="391" r:id="rId8"/>
    <p:sldId id="576" r:id="rId9"/>
    <p:sldId id="638" r:id="rId10"/>
    <p:sldId id="641" r:id="rId11"/>
    <p:sldId id="394" r:id="rId12"/>
    <p:sldId id="653" r:id="rId13"/>
    <p:sldId id="694" r:id="rId14"/>
    <p:sldId id="695" r:id="rId15"/>
    <p:sldId id="642" r:id="rId16"/>
    <p:sldId id="636" r:id="rId17"/>
    <p:sldId id="654" r:id="rId18"/>
    <p:sldId id="696" r:id="rId19"/>
    <p:sldId id="643" r:id="rId20"/>
    <p:sldId id="700" r:id="rId21"/>
    <p:sldId id="703" r:id="rId22"/>
    <p:sldId id="633" r:id="rId23"/>
    <p:sldId id="704" r:id="rId24"/>
    <p:sldId id="634" r:id="rId25"/>
    <p:sldId id="5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A43"/>
    <a:srgbClr val="313133"/>
    <a:srgbClr val="003466"/>
    <a:srgbClr val="787878"/>
    <a:srgbClr val="646464"/>
    <a:srgbClr val="E6E6E6"/>
    <a:srgbClr val="DCDCDC"/>
    <a:srgbClr val="525254"/>
    <a:srgbClr val="B20837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05" autoAdjust="0"/>
  </p:normalViewPr>
  <p:slideViewPr>
    <p:cSldViewPr snapToGrid="0" showGuides="1">
      <p:cViewPr varScale="1">
        <p:scale>
          <a:sx n="70" d="100"/>
          <a:sy n="70" d="100"/>
        </p:scale>
        <p:origin x="1344" y="72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11/1/2017</a:t>
            </a:fld>
            <a:endParaRPr lang="en-US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9590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62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32595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1014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utterstock_20188241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9203792" cy="5631322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56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05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225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2546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1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819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utterstock_23159863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896251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9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44192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93904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772" y="1954537"/>
            <a:ext cx="2568370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rgbClr val="3131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6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1091" y="192870"/>
            <a:ext cx="1490472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5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40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5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6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2"/>
          <a:stretch/>
        </p:blipFill>
        <p:spPr>
          <a:xfrm>
            <a:off x="-1" y="-25393"/>
            <a:ext cx="9144001" cy="6605127"/>
          </a:xfrm>
          <a:prstGeom prst="rect">
            <a:avLst/>
          </a:prstGeom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4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68828" cy="657938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1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357284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002526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9180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41507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76074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6077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57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54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354"/>
            <a:ext cx="9155957" cy="6570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81230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7" y="0"/>
            <a:ext cx="9153237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39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5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55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08724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95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0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57430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3614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9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64325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7362" cy="658416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1386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9934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72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8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496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65215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60430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4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01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7014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78641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27149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21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"/>
            <a:ext cx="9153236" cy="65797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843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style Edit style Edit style Edit style Edit style Edit style Edit style</a:t>
            </a:r>
            <a:r>
              <a:rPr lang="en-US" dirty="0"/>
              <a:t> </a:t>
            </a:r>
            <a:r>
              <a:rPr lang="en-US" dirty="0" smtClean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2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5901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627" y="1954537"/>
            <a:ext cx="2570660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343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67519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9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EE3A43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6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"/>
          <a:stretch/>
        </p:blipFill>
        <p:spPr>
          <a:xfrm>
            <a:off x="7164932" y="198033"/>
            <a:ext cx="1491166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22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392"/>
            <a:ext cx="9144000" cy="6099048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5851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236" y="-1484"/>
            <a:ext cx="9153236" cy="658121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2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2"/>
            <a:ext cx="9144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9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6003781"/>
            <a:ext cx="1529418" cy="758413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 smtClean="0"/>
              <a:t>xxxx@exlibrisgroup.com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10271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8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7801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Edit sub title</a:t>
            </a:r>
            <a:endParaRPr lang="en-US" dirty="0"/>
          </a:p>
        </p:txBody>
      </p:sp>
      <p:pic>
        <p:nvPicPr>
          <p:cNvPr id="10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38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Edit style</a:t>
            </a:r>
            <a:endParaRPr lang="he-IL" dirty="0" smtClean="0"/>
          </a:p>
          <a:p>
            <a:pPr lvl="1"/>
            <a:r>
              <a:rPr lang="en-US" dirty="0" smtClean="0"/>
              <a:t>Edit style – 2nd level  </a:t>
            </a:r>
            <a:endParaRPr lang="he-IL" dirty="0" smtClean="0"/>
          </a:p>
          <a:p>
            <a:pPr lvl="2"/>
            <a:r>
              <a:rPr lang="en-US" dirty="0" smtClean="0"/>
              <a:t>3rd level </a:t>
            </a:r>
            <a:endParaRPr lang="he-IL" dirty="0" smtClean="0"/>
          </a:p>
          <a:p>
            <a:pPr lvl="3"/>
            <a:r>
              <a:rPr lang="en-US" dirty="0" smtClean="0"/>
              <a:t>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138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5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76" y="1954537"/>
            <a:ext cx="2574562" cy="2569464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1464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7234" y="1323647"/>
            <a:ext cx="1492195" cy="149047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12358450">
            <a:off x="82878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827947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5256" y="1323647"/>
            <a:ext cx="14859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6995" y="1322997"/>
            <a:ext cx="1481856" cy="1490472"/>
          </a:xfrm>
          <a:prstGeom prst="ellipse">
            <a:avLst/>
          </a:prstGeom>
          <a:ln w="63500" cap="rnd"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9359" y="1322997"/>
            <a:ext cx="1498525" cy="149047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9" name="קשת מלאה 15"/>
          <p:cNvSpPr/>
          <p:nvPr userDrawn="1"/>
        </p:nvSpPr>
        <p:spPr>
          <a:xfrm rot="15321434">
            <a:off x="2747821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קשת מלאה 15"/>
          <p:cNvSpPr/>
          <p:nvPr userDrawn="1"/>
        </p:nvSpPr>
        <p:spPr>
          <a:xfrm rot="18740347">
            <a:off x="4743897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קשת מלאה 15"/>
          <p:cNvSpPr/>
          <p:nvPr userDrawn="1"/>
        </p:nvSpPr>
        <p:spPr>
          <a:xfrm rot="568557">
            <a:off x="6688208" y="1227630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4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</p:spPr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 smtClean="0"/>
              <a:t>Edit Title</a:t>
            </a:r>
            <a:endParaRPr lang="en-US" dirty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917234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ציין מיקום טקסט 17"/>
          <p:cNvSpPr>
            <a:spLocks noGrp="1"/>
          </p:cNvSpPr>
          <p:nvPr>
            <p:ph type="body" sz="quarter" idx="14" hasCustomPrompt="1"/>
          </p:nvPr>
        </p:nvSpPr>
        <p:spPr>
          <a:xfrm>
            <a:off x="276002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84931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מציין מיקום טקסט 17"/>
          <p:cNvSpPr>
            <a:spLocks noGrp="1"/>
          </p:cNvSpPr>
          <p:nvPr>
            <p:ph type="body" sz="quarter" idx="15" hasCustomPrompt="1"/>
          </p:nvPr>
        </p:nvSpPr>
        <p:spPr>
          <a:xfrm>
            <a:off x="4766639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4855926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מציין מיקום טקסט 17"/>
          <p:cNvSpPr>
            <a:spLocks noGrp="1"/>
          </p:cNvSpPr>
          <p:nvPr>
            <p:ph type="body" sz="quarter" idx="16" hasCustomPrompt="1"/>
          </p:nvPr>
        </p:nvSpPr>
        <p:spPr>
          <a:xfrm>
            <a:off x="6703194" y="3369336"/>
            <a:ext cx="1696902" cy="813743"/>
          </a:xfrm>
        </p:spPr>
        <p:txBody>
          <a:bodyPr/>
          <a:lstStyle>
            <a:lvl1pPr marL="0" indent="0">
              <a:lnSpc>
                <a:spcPts val="1200"/>
              </a:lnSpc>
              <a:buNone/>
              <a:defRPr sz="1400" b="1">
                <a:solidFill>
                  <a:srgbClr val="313133"/>
                </a:solidFill>
                <a:latin typeface="+mn-lt"/>
              </a:defRPr>
            </a:lvl1pPr>
            <a:lvl2pPr marL="0" indent="0">
              <a:lnSpc>
                <a:spcPts val="1200"/>
              </a:lnSpc>
              <a:buNone/>
              <a:defRPr sz="1400">
                <a:solidFill>
                  <a:srgbClr val="313133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EDIT STYLE - HEADER</a:t>
            </a:r>
            <a:endParaRPr lang="he-IL" dirty="0" smtClean="0"/>
          </a:p>
          <a:p>
            <a:pPr lvl="1"/>
            <a:r>
              <a:rPr lang="en-US" dirty="0" smtClean="0"/>
              <a:t>2nd level</a:t>
            </a:r>
            <a:endParaRPr lang="he-I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6792481" y="4199259"/>
            <a:ext cx="1514582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828675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4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275888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4765492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718204" y="4387850"/>
            <a:ext cx="1695450" cy="1846263"/>
          </a:xfrm>
        </p:spPr>
        <p:txBody>
          <a:bodyPr>
            <a:normAutofit/>
          </a:bodyPr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1400">
                <a:solidFill>
                  <a:srgbClr val="525254"/>
                </a:solidFill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Oval 36"/>
          <p:cNvSpPr/>
          <p:nvPr userDrawn="1"/>
        </p:nvSpPr>
        <p:spPr>
          <a:xfrm>
            <a:off x="194152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1</a:t>
            </a:r>
            <a:endParaRPr lang="en-US" sz="2000" b="1" dirty="0">
              <a:latin typeface="+mn-lt"/>
            </a:endParaRPr>
          </a:p>
        </p:txBody>
      </p:sp>
      <p:sp>
        <p:nvSpPr>
          <p:cNvPr id="38" name="Oval 37"/>
          <p:cNvSpPr/>
          <p:nvPr userDrawn="1"/>
        </p:nvSpPr>
        <p:spPr>
          <a:xfrm>
            <a:off x="3872627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2</a:t>
            </a:r>
            <a:endParaRPr lang="en-US" sz="2000" b="1" dirty="0">
              <a:latin typeface="+mn-lt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850053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3</a:t>
            </a:r>
            <a:endParaRPr lang="en-US" sz="2000" b="1" dirty="0">
              <a:latin typeface="+mn-lt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7791284" y="2530605"/>
            <a:ext cx="429725" cy="4297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+mn-lt"/>
              </a:rPr>
              <a:t>4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2964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KEY  TOPICS</a:t>
            </a:r>
            <a:endParaRPr lang="en-US" dirty="0"/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5</a:t>
            </a:r>
            <a:endParaRPr lang="en-US" sz="3600" b="1" dirty="0">
              <a:latin typeface="+mn-lt"/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4</a:t>
            </a:r>
            <a:endParaRPr lang="en-US" sz="3600" b="1" dirty="0">
              <a:latin typeface="+mn-lt"/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3</a:t>
            </a:r>
            <a:endParaRPr lang="en-US" sz="3600" b="1" dirty="0">
              <a:latin typeface="+mn-lt"/>
            </a:endParaRP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smtClean="0">
                <a:latin typeface="+mn-lt"/>
              </a:rPr>
              <a:t>2</a:t>
            </a:r>
            <a:endParaRPr lang="en-US" sz="3600" b="1" dirty="0">
              <a:latin typeface="+mn-lt"/>
            </a:endParaRP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 smtClean="0">
                <a:latin typeface="+mn-lt"/>
              </a:rPr>
              <a:t>1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 smtClean="0"/>
              <a:t>You can replace this text with your own.</a:t>
            </a:r>
            <a:endParaRPr lang="en-US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55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5"/>
                </a:solidFill>
                <a:latin typeface="+mn-lt"/>
              </a:defRPr>
            </a:lvl1pPr>
          </a:lstStyle>
          <a:p>
            <a:r>
              <a:rPr lang="en-US" dirty="0" smtClean="0"/>
              <a:t>AGENDA/KEY TOPICS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4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2669" y="198033"/>
            <a:ext cx="1493429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  <a:p>
            <a:pPr lvl="0"/>
            <a:r>
              <a:rPr lang="en-US" dirty="0" smtClean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2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57340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מלבן 6"/>
          <p:cNvSpPr/>
          <p:nvPr userDrawn="1"/>
        </p:nvSpPr>
        <p:spPr>
          <a:xfrm>
            <a:off x="0" y="6579735"/>
            <a:ext cx="9144000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Edit title Edit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</a:t>
            </a:r>
            <a:r>
              <a:rPr lang="en-US" dirty="0" err="1" smtClean="0"/>
              <a:t>titleEdit</a:t>
            </a:r>
            <a:r>
              <a:rPr lang="en-US" dirty="0" smtClean="0"/>
              <a:t> title</a:t>
            </a:r>
            <a:endParaRPr lang="en-US" dirty="0"/>
          </a:p>
        </p:txBody>
      </p:sp>
      <p:pic>
        <p:nvPicPr>
          <p:cNvPr id="16" name="תמונה 1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4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908" r:id="rId7"/>
    <p:sldLayoutId id="2147483909" r:id="rId8"/>
    <p:sldLayoutId id="2147483910" r:id="rId9"/>
    <p:sldLayoutId id="2147483929" r:id="rId10"/>
    <p:sldLayoutId id="2147483926" r:id="rId11"/>
    <p:sldLayoutId id="2147483720" r:id="rId12"/>
    <p:sldLayoutId id="2147483869" r:id="rId13"/>
    <p:sldLayoutId id="2147483728" r:id="rId14"/>
    <p:sldLayoutId id="2147483729" r:id="rId15"/>
    <p:sldLayoutId id="2147483730" r:id="rId16"/>
    <p:sldLayoutId id="2147483876" r:id="rId17"/>
    <p:sldLayoutId id="2147483820" r:id="rId18"/>
    <p:sldLayoutId id="2147483737" r:id="rId19"/>
    <p:sldLayoutId id="2147483918" r:id="rId20"/>
    <p:sldLayoutId id="2147483917" r:id="rId21"/>
    <p:sldLayoutId id="2147483912" r:id="rId22"/>
    <p:sldLayoutId id="2147483914" r:id="rId23"/>
    <p:sldLayoutId id="2147483915" r:id="rId24"/>
    <p:sldLayoutId id="2147483916" r:id="rId25"/>
    <p:sldLayoutId id="2147483927" r:id="rId26"/>
    <p:sldLayoutId id="2147483925" r:id="rId27"/>
    <p:sldLayoutId id="2147483741" r:id="rId28"/>
    <p:sldLayoutId id="2147483882" r:id="rId29"/>
    <p:sldLayoutId id="2147483884" r:id="rId30"/>
    <p:sldLayoutId id="2147483919" r:id="rId31"/>
    <p:sldLayoutId id="2147483920" r:id="rId32"/>
    <p:sldLayoutId id="2147483883" r:id="rId33"/>
    <p:sldLayoutId id="2147483921" r:id="rId34"/>
    <p:sldLayoutId id="2147483922" r:id="rId35"/>
    <p:sldLayoutId id="2147483923" r:id="rId36"/>
    <p:sldLayoutId id="2147483928" r:id="rId37"/>
    <p:sldLayoutId id="2147483924" r:id="rId38"/>
    <p:sldLayoutId id="2147483942" r:id="rId3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886" r:id="rId2"/>
    <p:sldLayoutId id="2147483892" r:id="rId3"/>
    <p:sldLayoutId id="2147483791" r:id="rId4"/>
    <p:sldLayoutId id="2147483870" r:id="rId5"/>
    <p:sldLayoutId id="2147483793" r:id="rId6"/>
    <p:sldLayoutId id="2147483794" r:id="rId7"/>
    <p:sldLayoutId id="2147483795" r:id="rId8"/>
    <p:sldLayoutId id="2147483836" r:id="rId9"/>
    <p:sldLayoutId id="2147483903" r:id="rId10"/>
    <p:sldLayoutId id="2147483797" r:id="rId11"/>
    <p:sldLayoutId id="2147483799" r:id="rId12"/>
    <p:sldLayoutId id="2147483887" r:id="rId13"/>
    <p:sldLayoutId id="214748388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89" r:id="rId2"/>
    <p:sldLayoutId id="2147483890" r:id="rId3"/>
    <p:sldLayoutId id="2147483802" r:id="rId4"/>
    <p:sldLayoutId id="2147483811" r:id="rId5"/>
    <p:sldLayoutId id="2147483804" r:id="rId6"/>
    <p:sldLayoutId id="2147483805" r:id="rId7"/>
    <p:sldLayoutId id="2147483806" r:id="rId8"/>
    <p:sldLayoutId id="2147483837" r:id="rId9"/>
    <p:sldLayoutId id="2147483904" r:id="rId10"/>
    <p:sldLayoutId id="2147483808" r:id="rId11"/>
    <p:sldLayoutId id="2147483810" r:id="rId12"/>
    <p:sldLayoutId id="2147483893" r:id="rId13"/>
    <p:sldLayoutId id="214748389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6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23" r:id="rId3"/>
    <p:sldLayoutId id="2147483827" r:id="rId4"/>
    <p:sldLayoutId id="2147483828" r:id="rId5"/>
    <p:sldLayoutId id="2147483829" r:id="rId6"/>
    <p:sldLayoutId id="2147483838" r:id="rId7"/>
    <p:sldLayoutId id="2147483831" r:id="rId8"/>
    <p:sldLayoutId id="2147483832" r:id="rId9"/>
    <p:sldLayoutId id="2147483834" r:id="rId10"/>
    <p:sldLayoutId id="21474838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98" r:id="rId2"/>
    <p:sldLayoutId id="2147483899" r:id="rId3"/>
    <p:sldLayoutId id="2147483841" r:id="rId4"/>
    <p:sldLayoutId id="2147483845" r:id="rId5"/>
    <p:sldLayoutId id="2147483846" r:id="rId6"/>
    <p:sldLayoutId id="2147483847" r:id="rId7"/>
    <p:sldLayoutId id="2147483848" r:id="rId8"/>
    <p:sldLayoutId id="2147483905" r:id="rId9"/>
    <p:sldLayoutId id="2147483851" r:id="rId10"/>
    <p:sldLayoutId id="2147483853" r:id="rId11"/>
    <p:sldLayoutId id="214748393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91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901" r:id="rId2"/>
    <p:sldLayoutId id="2147483856" r:id="rId3"/>
    <p:sldLayoutId id="2147483860" r:id="rId4"/>
    <p:sldLayoutId id="2147483861" r:id="rId5"/>
    <p:sldLayoutId id="2147483862" r:id="rId6"/>
    <p:sldLayoutId id="2147483863" r:id="rId7"/>
    <p:sldLayoutId id="2147483907" r:id="rId8"/>
    <p:sldLayoutId id="2147483866" r:id="rId9"/>
    <p:sldLayoutId id="2147483868" r:id="rId10"/>
    <p:sldLayoutId id="214748390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rgbClr val="787878"/>
                </a:solidFill>
                <a:latin typeface="+mn-lt"/>
                <a:cs typeface="Arial" pitchFamily="34" charset="0"/>
              </a:rPr>
              <a:t>© 2015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9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style </a:t>
            </a:r>
            <a:endParaRPr lang="he-IL" dirty="0" smtClean="0"/>
          </a:p>
          <a:p>
            <a:pPr lvl="1"/>
            <a:r>
              <a:rPr lang="en-US" dirty="0" smtClean="0"/>
              <a:t>Edit style – 2nd level</a:t>
            </a:r>
            <a:endParaRPr lang="he-IL" dirty="0" smtClean="0"/>
          </a:p>
          <a:p>
            <a:pPr lvl="2"/>
            <a:r>
              <a:rPr lang="en-US" dirty="0" smtClean="0"/>
              <a:t>Edit style – 3rd level</a:t>
            </a:r>
            <a:endParaRPr lang="he-IL" dirty="0" smtClean="0"/>
          </a:p>
          <a:p>
            <a:pPr lvl="3"/>
            <a:r>
              <a:rPr lang="en-US" dirty="0" smtClean="0"/>
              <a:t>Edit style – 4th level</a:t>
            </a:r>
            <a:endParaRPr lang="he-IL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7" r:id="rId4"/>
    <p:sldLayoutId id="2147483938" r:id="rId5"/>
    <p:sldLayoutId id="2147483939" r:id="rId6"/>
    <p:sldLayoutId id="214748394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Alma_Online_Help_(English)/Resource_Management/060Record_Import/020Managing_Import_Profiles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Alma_Online_Help_(English)/Resource_Management/050Inventory/030Managing_Digital_Resources#Preparing_the_XML_Metadata_File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6"/>
            <a:ext cx="9144000" cy="4733925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942" y="6578108"/>
            <a:ext cx="348018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http://gwk.udk-berlin.de/wp-content/uploads/2012/11/TU-Universitaetsbibliothek.jpg</a:t>
            </a:r>
          </a:p>
        </p:txBody>
      </p:sp>
      <p:sp>
        <p:nvSpPr>
          <p:cNvPr id="13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689134"/>
            <a:ext cx="9144000" cy="91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81886" y="4728988"/>
            <a:ext cx="8993876" cy="85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How to import bibliographic records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to a digital collection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5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 profile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729" y="760610"/>
            <a:ext cx="8789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Here is our import profile using </a:t>
            </a:r>
            <a:r>
              <a:rPr lang="en-US" sz="2800" dirty="0"/>
              <a:t>the normalization routine ‘Add Bib to Collection’ </a:t>
            </a:r>
            <a:endParaRPr lang="en-US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24" y="2132890"/>
            <a:ext cx="8961120" cy="9285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39457" y="3835021"/>
            <a:ext cx="345316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profile is of type ‘Repository’.  Other profile types may also be used for this functionality.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983940" y="2934269"/>
            <a:ext cx="204717" cy="887104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478972" y="3821373"/>
            <a:ext cx="504968" cy="259307"/>
          </a:xfrm>
          <a:prstGeom prst="line">
            <a:avLst/>
          </a:prstGeom>
          <a:ln w="381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68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 profile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57" y="1021732"/>
            <a:ext cx="8412480" cy="49710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238233" y="4585648"/>
            <a:ext cx="1924334" cy="491319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94462" y="3291047"/>
            <a:ext cx="34531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special routine telling Alma to use the 787 field for the collection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086419" y="3657600"/>
            <a:ext cx="680363" cy="823752"/>
          </a:xfrm>
          <a:prstGeom prst="straightConnector1">
            <a:avLst/>
          </a:prstGeom>
          <a:ln w="38100">
            <a:solidFill>
              <a:srgbClr val="EE3A4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46309" y="3475799"/>
            <a:ext cx="1048153" cy="194072"/>
          </a:xfrm>
          <a:prstGeom prst="line">
            <a:avLst/>
          </a:prstGeom>
          <a:ln w="38100">
            <a:solidFill>
              <a:srgbClr val="EE3A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29" y="2986870"/>
            <a:ext cx="8229600" cy="3251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 profile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729" y="760610"/>
            <a:ext cx="8789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‘Add BIB to Collection’ routine which is used in the import profile by default appears in the list of normalization process in the bibliographic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uses a </a:t>
            </a:r>
            <a:r>
              <a:rPr lang="en-US" sz="2800" dirty="0"/>
              <a:t>task called </a:t>
            </a:r>
            <a:r>
              <a:rPr lang="en-US" sz="2800" dirty="0" err="1"/>
              <a:t>addBibToCollectionNormalizationTask</a:t>
            </a:r>
            <a:endParaRPr lang="en-US" sz="28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414046" y="4166972"/>
            <a:ext cx="2834122" cy="295846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30539" y="5815412"/>
            <a:ext cx="2308919" cy="29879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1632" y="5213445"/>
            <a:ext cx="3072887" cy="11191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2072" y="8696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2072" y="2314128"/>
            <a:ext cx="7424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787 field in the imported record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392071" y="4349031"/>
            <a:ext cx="766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the Import and Viewing Results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7415" y="5418773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392070" y="4228181"/>
            <a:ext cx="7660489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1392070" y="3272631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import profile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1632" y="5213445"/>
            <a:ext cx="3072887" cy="11191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99" y="2145533"/>
            <a:ext cx="8961120" cy="2051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the Import and Viewing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51931" y="3330049"/>
            <a:ext cx="955343" cy="25931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5729" y="760610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Now we will run the import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974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49" y="1792764"/>
            <a:ext cx="8961120" cy="30352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the Import and Viewing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79724" y="1889390"/>
            <a:ext cx="668740" cy="266958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5729" y="760610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We have chosen our file and will submit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7774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45" y="2900971"/>
            <a:ext cx="8511591" cy="16043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the Import and Viewing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729" y="760610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Now we will view the imported records</a:t>
            </a:r>
            <a:endParaRPr lang="en-US" sz="28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24632" y="4053385"/>
            <a:ext cx="1012442" cy="290841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5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the Import and Viewing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729" y="760610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They were all added to a collection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1393140"/>
            <a:ext cx="8715375" cy="4371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903258" y="2462593"/>
            <a:ext cx="1337481" cy="335197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78234" y="3952473"/>
            <a:ext cx="1337481" cy="335197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03258" y="5429918"/>
            <a:ext cx="1337481" cy="335197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Running the Import and Viewing Results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729" y="760610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They were added to </a:t>
            </a:r>
            <a:r>
              <a:rPr lang="en-US" sz="2800" dirty="0"/>
              <a:t>collection </a:t>
            </a:r>
            <a:r>
              <a:rPr lang="en-US" sz="2800" dirty="0" smtClean="0"/>
              <a:t>“</a:t>
            </a:r>
            <a:r>
              <a:rPr lang="en-US" sz="2800" dirty="0"/>
              <a:t>Women's Liberation Rallies</a:t>
            </a:r>
            <a:r>
              <a:rPr lang="en-US" sz="2800" dirty="0" smtClean="0"/>
              <a:t>” with PID 8134669630000121 </a:t>
            </a:r>
            <a:r>
              <a:rPr lang="en-US" sz="2800" dirty="0" smtClean="0"/>
              <a:t>as specified in the import profile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7" y="2480476"/>
            <a:ext cx="8961120" cy="3466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87104" y="3316406"/>
            <a:ext cx="1924335" cy="232012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6"/>
            <a:ext cx="9144000" cy="4733925"/>
          </a:xfrm>
          <a:prstGeom prst="rect">
            <a:avLst/>
          </a:prstGeom>
        </p:spPr>
      </p:pic>
      <p:sp>
        <p:nvSpPr>
          <p:cNvPr id="9" name="מלבן 7"/>
          <p:cNvSpPr/>
          <p:nvPr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0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1" name="תמונה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6420"/>
          <a:stretch/>
        </p:blipFill>
        <p:spPr>
          <a:xfrm>
            <a:off x="7334136" y="5723852"/>
            <a:ext cx="1529418" cy="758413"/>
          </a:xfrm>
          <a:prstGeom prst="rect">
            <a:avLst/>
          </a:prstGeom>
        </p:spPr>
      </p:pic>
      <p:sp>
        <p:nvSpPr>
          <p:cNvPr id="12" name="מציין מיקום טקסט 4"/>
          <p:cNvSpPr txBox="1">
            <a:spLocks/>
          </p:cNvSpPr>
          <p:nvPr/>
        </p:nvSpPr>
        <p:spPr>
          <a:xfrm>
            <a:off x="3345424" y="5861649"/>
            <a:ext cx="2453152" cy="71645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800" dirty="0" smtClean="0"/>
              <a:t>Yoel Kortick</a:t>
            </a:r>
            <a:br>
              <a:rPr lang="en-US" sz="2800" dirty="0" smtClean="0"/>
            </a:br>
            <a:r>
              <a:rPr lang="en-US" sz="2800" dirty="0" smtClean="0"/>
              <a:t>Senior Librarian</a:t>
            </a:r>
          </a:p>
        </p:txBody>
      </p:sp>
      <p:sp>
        <p:nvSpPr>
          <p:cNvPr id="14" name="מלבן 14"/>
          <p:cNvSpPr/>
          <p:nvPr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702782"/>
            <a:ext cx="9144000" cy="9137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1886" y="4728988"/>
            <a:ext cx="8993876" cy="8550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Thank you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41" y="6632701"/>
            <a:ext cx="44491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http://israelvalley.s3-eu-west-1.amazonaws.com/files/000/011/391/original/big-data.png?1406714586</a:t>
            </a:r>
          </a:p>
        </p:txBody>
      </p:sp>
    </p:spTree>
    <p:extLst>
      <p:ext uri="{BB962C8B-B14F-4D97-AF65-F5344CB8AC3E}">
        <p14:creationId xmlns:p14="http://schemas.microsoft.com/office/powerpoint/2010/main" val="125082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2072" y="8696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2072" y="2204944"/>
            <a:ext cx="7301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787 field in the imported record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392071" y="4349031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the Import and Viewing Results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7415" y="5418773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392071" y="1031519"/>
            <a:ext cx="3715589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1392071" y="3272631"/>
            <a:ext cx="7660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import profile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61632" y="5213445"/>
            <a:ext cx="3072887" cy="11191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828849"/>
            <a:ext cx="87891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is possible to associate bibliographic records with a collection during import.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This is done by using the normalization routine ‘Add Bib to Collection’ in conjunction with the 787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See also the Alma On Line Help </a:t>
            </a:r>
            <a:r>
              <a:rPr lang="en-US" sz="2800" dirty="0"/>
              <a:t>at </a:t>
            </a:r>
            <a:r>
              <a:rPr lang="en-US" sz="2800" dirty="0">
                <a:hlinkClick r:id="rId2"/>
              </a:rPr>
              <a:t>https://knowledge.exlibrisgroup.com/Alma/Product_Documentation/Alma_Online_Help_(English)/</a:t>
            </a:r>
            <a:r>
              <a:rPr lang="en-US" sz="2800" dirty="0" smtClean="0">
                <a:hlinkClick r:id="rId2"/>
              </a:rPr>
              <a:t>Resource_Management/060Record_Import/020Managing_Import_Profiles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907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2072" y="8696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92072" y="1126771"/>
            <a:ext cx="6974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2071" y="2204944"/>
            <a:ext cx="7492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787 field in the imported record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392071" y="4349031"/>
            <a:ext cx="766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the Import and Viewing Results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7415" y="5418773"/>
            <a:ext cx="696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392070" y="2136094"/>
            <a:ext cx="7356145" cy="6104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1392070" y="3272631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import profile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1632" y="5213445"/>
            <a:ext cx="3072887" cy="11191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787 field in the imported record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4785" y="760610"/>
            <a:ext cx="85180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787 field in the imported record will need to contain information regarding with which collection the record should be associated.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Details may </a:t>
            </a:r>
            <a:r>
              <a:rPr lang="en-US" sz="2800" dirty="0"/>
              <a:t>be found here:</a:t>
            </a:r>
            <a:br>
              <a:rPr lang="en-US" sz="2800" dirty="0"/>
            </a:br>
            <a:r>
              <a:rPr lang="en-US" sz="2800" dirty="0">
                <a:hlinkClick r:id="rId2"/>
              </a:rPr>
              <a:t>https://knowledge.exlibrisgroup.com/Alma/Product_Documentation/Alma_Online_Help_(English)/</a:t>
            </a:r>
            <a:r>
              <a:rPr lang="en-US" sz="2800" dirty="0" smtClean="0">
                <a:hlinkClick r:id="rId2"/>
              </a:rPr>
              <a:t>Resource_Management/050Inventory/030Managing_Digital_Resources#Preparing_the_XML_Metadata_File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3827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787 field in the imported record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5729" y="760610"/>
            <a:ext cx="87891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 example, we will add our records </a:t>
            </a:r>
            <a:r>
              <a:rPr lang="en-US" sz="2800" dirty="0"/>
              <a:t>to collection “Women's Liberation </a:t>
            </a:r>
            <a:r>
              <a:rPr lang="en-US" sz="2800" dirty="0" smtClean="0"/>
              <a:t>Rallies”.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It has PID </a:t>
            </a:r>
            <a:r>
              <a:rPr lang="en-US" sz="2800" dirty="0"/>
              <a:t>8134669630000121</a:t>
            </a:r>
            <a:endParaRPr lang="en-US" sz="28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5" y="2473869"/>
            <a:ext cx="6001800" cy="36266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89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787 field in the imported record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669866"/>
            <a:ext cx="87891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Therefore the records in our import file will have this field:</a:t>
            </a:r>
            <a:endParaRPr lang="en-US" sz="2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b="1" u="sng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41444" y="2238233"/>
            <a:ext cx="783632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datafield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tag="787" ind1=" " ind2="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subfield code="w"&gt;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8134669630000121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&lt;/subfield&gt;        &lt;/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datafield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092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787 field in the imported record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8979" y="669866"/>
            <a:ext cx="8789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 example:</a:t>
            </a:r>
            <a:endParaRPr lang="en-US" sz="2600" b="1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18" y="1193086"/>
            <a:ext cx="6946137" cy="51549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201003" y="1760561"/>
            <a:ext cx="4599296" cy="668740"/>
          </a:xfrm>
          <a:prstGeom prst="rect">
            <a:avLst/>
          </a:prstGeom>
          <a:noFill/>
          <a:ln w="38100">
            <a:solidFill>
              <a:srgbClr val="EE3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32" y="869619"/>
            <a:ext cx="1126599" cy="54629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942" y="6373504"/>
            <a:ext cx="3575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https://slidemodel.com/templates/animated-rainbow-business-powerpoint-template/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599" y="6343546"/>
            <a:ext cx="481766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http://image.shutterstock.com/z/stock-photo-business-hand-writing-blank-agenda-list-130255148.jpg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052560" cy="750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27010"/>
            <a:ext cx="3171825" cy="14668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92072" y="869619"/>
            <a:ext cx="192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392071" y="1126771"/>
            <a:ext cx="7249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Introduction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92071" y="2204944"/>
            <a:ext cx="7438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787 field in the imported record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392071" y="4349031"/>
            <a:ext cx="766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Running the Import and Viewing Results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397415" y="5418773"/>
            <a:ext cx="724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1392071" y="3120467"/>
            <a:ext cx="7083189" cy="7429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TextBox 24"/>
          <p:cNvSpPr txBox="1"/>
          <p:nvPr/>
        </p:nvSpPr>
        <p:spPr>
          <a:xfrm>
            <a:off x="1392070" y="3272631"/>
            <a:ext cx="766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import profile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61632" y="5213445"/>
            <a:ext cx="3072887" cy="1119116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x Libris Templat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EE3A4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Primo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Alm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Voyager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Ex Libris Rosetta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Ex Libris Aleph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Ex Libris campusM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8332</TotalTime>
  <Words>454</Words>
  <Application>Microsoft Office PowerPoint</Application>
  <PresentationFormat>On-screen Show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Courier New</vt:lpstr>
      <vt:lpstr>1_Ex Libris Template</vt:lpstr>
      <vt:lpstr>2_Ex Libris Primo</vt:lpstr>
      <vt:lpstr>3_Ex Libris Alma</vt:lpstr>
      <vt:lpstr>4_Ex Libris Voyager</vt:lpstr>
      <vt:lpstr>5_Ex Libris Rosetta</vt:lpstr>
      <vt:lpstr>6_Ex Libris Aleph</vt:lpstr>
      <vt:lpstr>7_Ex Libris campusM</vt:lpstr>
      <vt:lpstr>PowerPoint Presentation</vt:lpstr>
      <vt:lpstr>PowerPoint Presentation</vt:lpstr>
      <vt:lpstr>Introduction</vt:lpstr>
      <vt:lpstr>PowerPoint Presentation</vt:lpstr>
      <vt:lpstr>The 787 field in the imported record</vt:lpstr>
      <vt:lpstr>The 787 field in the imported record</vt:lpstr>
      <vt:lpstr>The 787 field in the imported record</vt:lpstr>
      <vt:lpstr>The 787 field in the imported record</vt:lpstr>
      <vt:lpstr>PowerPoint Presentation</vt:lpstr>
      <vt:lpstr>The import profile</vt:lpstr>
      <vt:lpstr>The import profile</vt:lpstr>
      <vt:lpstr>The import profile</vt:lpstr>
      <vt:lpstr>PowerPoint Presentation</vt:lpstr>
      <vt:lpstr>Running the Import and Viewing Results</vt:lpstr>
      <vt:lpstr>Running the Import and Viewing Results</vt:lpstr>
      <vt:lpstr>Running the Import and Viewing Results</vt:lpstr>
      <vt:lpstr>Running the Import and Viewing Results</vt:lpstr>
      <vt:lpstr>Running the Import and Viewing Results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שרון דר</dc:creator>
  <cp:lastModifiedBy>Yoel Kortick</cp:lastModifiedBy>
  <cp:revision>536</cp:revision>
  <dcterms:created xsi:type="dcterms:W3CDTF">2015-04-14T20:14:13Z</dcterms:created>
  <dcterms:modified xsi:type="dcterms:W3CDTF">2017-11-01T12:14:23Z</dcterms:modified>
</cp:coreProperties>
</file>